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</p:sldIdLst>
  <p:sldSz cx="31089600" cy="4023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302AC1-F680-465A-A84A-A2B6A5176FE6}" name="Semyon Kruglyak" initials="SK" userId="S::semyon.kruglyak@elembio.com::bb342774-98bf-40aa-bb2d-bead34d8b8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662D91"/>
    <a:srgbClr val="F68B1F"/>
    <a:srgbClr val="EFEFEF"/>
    <a:srgbClr val="4A148C"/>
    <a:srgbClr val="263238"/>
    <a:srgbClr val="006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39" d="100"/>
          <a:sy n="39" d="100"/>
        </p:scale>
        <p:origin x="918" y="-4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6584530"/>
            <a:ext cx="26426160" cy="14007253"/>
          </a:xfrm>
        </p:spPr>
        <p:txBody>
          <a:bodyPr anchor="b"/>
          <a:lstStyle>
            <a:lvl1pPr algn="ctr">
              <a:defRPr sz="2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1131956"/>
            <a:ext cx="23317200" cy="9713804"/>
          </a:xfrm>
        </p:spPr>
        <p:txBody>
          <a:bodyPr/>
          <a:lstStyle>
            <a:lvl1pPr marL="0" indent="0" algn="ctr">
              <a:buNone/>
              <a:defRPr sz="8160"/>
            </a:lvl1pPr>
            <a:lvl2pPr marL="1554480" indent="0" algn="ctr">
              <a:buNone/>
              <a:defRPr sz="6800"/>
            </a:lvl2pPr>
            <a:lvl3pPr marL="3108960" indent="0" algn="ctr">
              <a:buNone/>
              <a:defRPr sz="6120"/>
            </a:lvl3pPr>
            <a:lvl4pPr marL="4663440" indent="0" algn="ctr">
              <a:buNone/>
              <a:defRPr sz="5440"/>
            </a:lvl4pPr>
            <a:lvl5pPr marL="6217920" indent="0" algn="ctr">
              <a:buNone/>
              <a:defRPr sz="5440"/>
            </a:lvl5pPr>
            <a:lvl6pPr marL="7772400" indent="0" algn="ctr">
              <a:buNone/>
              <a:defRPr sz="5440"/>
            </a:lvl6pPr>
            <a:lvl7pPr marL="9326880" indent="0" algn="ctr">
              <a:buNone/>
              <a:defRPr sz="5440"/>
            </a:lvl7pPr>
            <a:lvl8pPr marL="10881360" indent="0" algn="ctr">
              <a:buNone/>
              <a:defRPr sz="5440"/>
            </a:lvl8pPr>
            <a:lvl9pPr marL="12435840" indent="0" algn="ctr">
              <a:buNone/>
              <a:defRPr sz="5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5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48497" y="2142067"/>
            <a:ext cx="6703695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7412" y="2142067"/>
            <a:ext cx="19722465" cy="34096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0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19" y="10030472"/>
            <a:ext cx="26814780" cy="16736057"/>
          </a:xfrm>
        </p:spPr>
        <p:txBody>
          <a:bodyPr anchor="b"/>
          <a:lstStyle>
            <a:lvl1pPr>
              <a:defRPr sz="2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219" y="26924858"/>
            <a:ext cx="26814780" cy="8801097"/>
          </a:xfrm>
        </p:spPr>
        <p:txBody>
          <a:bodyPr/>
          <a:lstStyle>
            <a:lvl1pPr marL="0" indent="0">
              <a:buNone/>
              <a:defRPr sz="8160">
                <a:solidFill>
                  <a:schemeClr val="tx1"/>
                </a:solidFill>
              </a:defRPr>
            </a:lvl1pPr>
            <a:lvl2pPr marL="1554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108960" indent="0">
              <a:buNone/>
              <a:defRPr sz="6120">
                <a:solidFill>
                  <a:schemeClr val="tx1">
                    <a:tint val="75000"/>
                  </a:schemeClr>
                </a:solidFill>
              </a:defRPr>
            </a:lvl3pPr>
            <a:lvl4pPr marL="46634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4pPr>
            <a:lvl5pPr marL="621792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5pPr>
            <a:lvl6pPr marL="777240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6pPr>
            <a:lvl7pPr marL="932688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7pPr>
            <a:lvl8pPr marL="1088136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8pPr>
            <a:lvl9pPr marL="124358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410" y="10710333"/>
            <a:ext cx="1321308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9110" y="10710333"/>
            <a:ext cx="1321308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3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59" y="2142076"/>
            <a:ext cx="2681478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463" y="9862823"/>
            <a:ext cx="13152356" cy="4833617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463" y="14696440"/>
            <a:ext cx="13152356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39112" y="9862823"/>
            <a:ext cx="13217129" cy="4833617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9112" y="14696440"/>
            <a:ext cx="13217129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682240"/>
            <a:ext cx="10027205" cy="938784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129" y="5792902"/>
            <a:ext cx="15739110" cy="28591933"/>
          </a:xfrm>
        </p:spPr>
        <p:txBody>
          <a:bodyPr/>
          <a:lstStyle>
            <a:lvl1pPr>
              <a:defRPr sz="10880"/>
            </a:lvl1pPr>
            <a:lvl2pPr>
              <a:defRPr sz="9520"/>
            </a:lvl2pPr>
            <a:lvl3pPr>
              <a:defRPr sz="816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070080"/>
            <a:ext cx="10027205" cy="22361316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682240"/>
            <a:ext cx="10027205" cy="938784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17129" y="5792902"/>
            <a:ext cx="15739110" cy="28591933"/>
          </a:xfrm>
        </p:spPr>
        <p:txBody>
          <a:bodyPr anchor="t"/>
          <a:lstStyle>
            <a:lvl1pPr marL="0" indent="0">
              <a:buNone/>
              <a:defRPr sz="10880"/>
            </a:lvl1pPr>
            <a:lvl2pPr marL="1554480" indent="0">
              <a:buNone/>
              <a:defRPr sz="9520"/>
            </a:lvl2pPr>
            <a:lvl3pPr marL="3108960" indent="0">
              <a:buNone/>
              <a:defRPr sz="8160"/>
            </a:lvl3pPr>
            <a:lvl4pPr marL="4663440" indent="0">
              <a:buNone/>
              <a:defRPr sz="6800"/>
            </a:lvl4pPr>
            <a:lvl5pPr marL="6217920" indent="0">
              <a:buNone/>
              <a:defRPr sz="6800"/>
            </a:lvl5pPr>
            <a:lvl6pPr marL="7772400" indent="0">
              <a:buNone/>
              <a:defRPr sz="6800"/>
            </a:lvl6pPr>
            <a:lvl7pPr marL="9326880" indent="0">
              <a:buNone/>
              <a:defRPr sz="6800"/>
            </a:lvl7pPr>
            <a:lvl8pPr marL="10881360" indent="0">
              <a:buNone/>
              <a:defRPr sz="6800"/>
            </a:lvl8pPr>
            <a:lvl9pPr marL="12435840" indent="0">
              <a:buNone/>
              <a:defRPr sz="6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070080"/>
            <a:ext cx="10027205" cy="22361316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3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410" y="2142076"/>
            <a:ext cx="2681478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410" y="10710333"/>
            <a:ext cx="2681478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7410" y="37290595"/>
            <a:ext cx="6995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B498-9D4D-4FAD-891F-E57FF8B5A02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8430" y="37290595"/>
            <a:ext cx="104927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7030" y="37290595"/>
            <a:ext cx="6995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108960" rtl="0" eaLnBrk="1" latinLnBrk="0" hangingPunct="1">
        <a:lnSpc>
          <a:spcPct val="90000"/>
        </a:lnSpc>
        <a:spcBef>
          <a:spcPct val="0"/>
        </a:spcBef>
        <a:buNone/>
        <a:defRPr sz="14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7240" indent="-777240" algn="l" defTabSz="3108960" rtl="0" eaLnBrk="1" latinLnBrk="0" hangingPunct="1">
        <a:lnSpc>
          <a:spcPct val="90000"/>
        </a:lnSpc>
        <a:spcBef>
          <a:spcPts val="3400"/>
        </a:spcBef>
        <a:buFont typeface="Arial" panose="020B0604020202020204" pitchFamily="34" charset="0"/>
        <a:buChar char="•"/>
        <a:defRPr sz="9520" kern="1200">
          <a:solidFill>
            <a:schemeClr val="tx1"/>
          </a:solidFill>
          <a:latin typeface="+mn-lt"/>
          <a:ea typeface="+mn-ea"/>
          <a:cs typeface="+mn-cs"/>
        </a:defRPr>
      </a:lvl1pPr>
      <a:lvl2pPr marL="23317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2pPr>
      <a:lvl3pPr marL="38862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4406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854964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101041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32130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1pPr>
      <a:lvl2pPr marL="15544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2pPr>
      <a:lvl3pPr marL="31089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21792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93268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08813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580AD9E-71BE-65EF-92B9-A617B27E155B}"/>
              </a:ext>
            </a:extLst>
          </p:cNvPr>
          <p:cNvSpPr txBox="1"/>
          <p:nvPr/>
        </p:nvSpPr>
        <p:spPr>
          <a:xfrm>
            <a:off x="1313104" y="8564123"/>
            <a:ext cx="914399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study, we sequenced nine trios consisting of a proband affected by a rare, undiagnosed neurological disorder and both parents to enable identification of </a:t>
            </a:r>
            <a:r>
              <a:rPr lang="en-US" sz="3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novo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variants, which are often the cause of genetic neurological disorders.  We chose to sequence the proband at a typical coverage level of approximately 35-40X and the parents at half that coverage (~15-20X).  The design is efficient in cost and time because the three genomes can be sequenced in a single flowcell of the AVITI benchtop sequencing instrument.  We hypothesized that we would be able to observe inheritance patterns and identify </a:t>
            </a:r>
            <a:r>
              <a:rPr lang="en-US" sz="3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novo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variants even with the reduced coverage in the parents.  All findings were validated via clinical sequencing or arrays.</a:t>
            </a:r>
          </a:p>
        </p:txBody>
      </p:sp>
      <p:pic>
        <p:nvPicPr>
          <p:cNvPr id="4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D0C519A2-33E7-26A0-35AA-FF256F8C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26"/>
            <a:ext cx="31089600" cy="43251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0" y="37898962"/>
            <a:ext cx="31089600" cy="23346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" y="303962"/>
            <a:ext cx="31089598" cy="312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Trio sequencing with parents at half coverage solved 6 of 9 rare disorder cases, with 3 having </a:t>
            </a:r>
            <a:r>
              <a:rPr lang="en-US" sz="8000" i="1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 novo </a:t>
            </a:r>
            <a:r>
              <a:rPr lang="en-US" sz="8000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variants as causal</a:t>
            </a:r>
            <a:endParaRPr lang="en-US" sz="8000" dirty="0">
              <a:latin typeface="Century Gothic" panose="020B0502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AD9AF1-DB1F-458B-8FD1-3E2EA4A57D8C}"/>
              </a:ext>
            </a:extLst>
          </p:cNvPr>
          <p:cNvSpPr txBox="1"/>
          <p:nvPr/>
        </p:nvSpPr>
        <p:spPr>
          <a:xfrm>
            <a:off x="2545789" y="38435344"/>
            <a:ext cx="24467361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S. Kruglyak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K. Ramsey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M. Naymik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B. R. Lajoie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K. N. Blease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M. Sanchez-Castillo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S. Billings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W. Jepsen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M. Huentelman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V. Narayanan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b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b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Element Biosciences, San Diego, CA,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TGen, Phoenix, AZ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F1688-4DF4-E78B-4843-962D6FA7479F}"/>
              </a:ext>
            </a:extLst>
          </p:cNvPr>
          <p:cNvSpPr txBox="1"/>
          <p:nvPr/>
        </p:nvSpPr>
        <p:spPr>
          <a:xfrm>
            <a:off x="1215732" y="4708899"/>
            <a:ext cx="28457330" cy="189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9" i="1" dirty="0">
                <a:solidFill>
                  <a:srgbClr val="262626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An </a:t>
            </a:r>
            <a:r>
              <a:rPr lang="en-US" sz="5869" b="1" i="1" dirty="0">
                <a:solidFill>
                  <a:srgbClr val="262626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efficient design for whole genome trio sequencing </a:t>
            </a:r>
            <a:r>
              <a:rPr lang="en-US" sz="5869" i="1" dirty="0">
                <a:solidFill>
                  <a:srgbClr val="262626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identifies causal variants in rare neurological disorder cases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9586C-2B41-7745-A602-312D533CB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0" t="44100" r="16583" b="31925"/>
          <a:stretch/>
        </p:blipFill>
        <p:spPr>
          <a:xfrm>
            <a:off x="11420272" y="8007503"/>
            <a:ext cx="18323072" cy="42302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E9F9A7-654A-AD9D-D3B8-6FF0951BCD3D}"/>
              </a:ext>
            </a:extLst>
          </p:cNvPr>
          <p:cNvSpPr/>
          <p:nvPr/>
        </p:nvSpPr>
        <p:spPr>
          <a:xfrm>
            <a:off x="1316136" y="7276853"/>
            <a:ext cx="9140967" cy="10084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DBDE7-CAE3-419B-3336-072887D44CDA}"/>
              </a:ext>
            </a:extLst>
          </p:cNvPr>
          <p:cNvSpPr/>
          <p:nvPr/>
        </p:nvSpPr>
        <p:spPr>
          <a:xfrm>
            <a:off x="11075112" y="7276853"/>
            <a:ext cx="18147160" cy="10058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Century Gothic" panose="020B0502020202020204" pitchFamily="34" charset="0"/>
              </a:rPr>
              <a:t>Methods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0C84F2-CC3B-0394-27C8-E23870500CDA}"/>
              </a:ext>
            </a:extLst>
          </p:cNvPr>
          <p:cNvGrpSpPr/>
          <p:nvPr/>
        </p:nvGrpSpPr>
        <p:grpSpPr>
          <a:xfrm>
            <a:off x="28258817" y="37912038"/>
            <a:ext cx="2558632" cy="2286000"/>
            <a:chOff x="27879790" y="37913026"/>
            <a:chExt cx="2558632" cy="2286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3ED977-C9A4-0E83-C0D3-0AAC3EB49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79790" y="37913026"/>
              <a:ext cx="2558632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9421F05-0C20-92FB-D1E5-55DB37877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63" t="21956" r="20503" b="17267"/>
            <a:stretch/>
          </p:blipFill>
          <p:spPr>
            <a:xfrm>
              <a:off x="27922999" y="37942756"/>
              <a:ext cx="1961235" cy="109728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4979D7D-8CF1-9DAA-C5FC-323017CBEF4A}"/>
              </a:ext>
            </a:extLst>
          </p:cNvPr>
          <p:cNvSpPr/>
          <p:nvPr/>
        </p:nvSpPr>
        <p:spPr>
          <a:xfrm>
            <a:off x="11044990" y="12170430"/>
            <a:ext cx="18177282" cy="10058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2FC4A2-419F-DA8D-E5AD-80C2D6C9AA05}"/>
              </a:ext>
            </a:extLst>
          </p:cNvPr>
          <p:cNvSpPr txBox="1"/>
          <p:nvPr/>
        </p:nvSpPr>
        <p:spPr>
          <a:xfrm>
            <a:off x="15563060" y="33372181"/>
            <a:ext cx="128882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Proband sequenced at ~35-40X and parents sequenced at ~15-20X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enables </a:t>
            </a:r>
            <a:r>
              <a:rPr lang="en-US" sz="32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novo</a:t>
            </a: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complex variant detection</a:t>
            </a:r>
            <a:endParaRPr lang="en-US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genomes sequenced on a single flowcell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out of nine individuals diagnosed following clinical confirmation of all variant calls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led to counseling on family planning, as well as screening and treatment recommendations</a:t>
            </a:r>
            <a:endParaRPr lang="en-US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1718BF6-2EE6-E6F8-846A-C2198D913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73112"/>
              </p:ext>
            </p:extLst>
          </p:nvPr>
        </p:nvGraphicFramePr>
        <p:xfrm>
          <a:off x="1313104" y="22162583"/>
          <a:ext cx="27877358" cy="872363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91104">
                  <a:extLst>
                    <a:ext uri="{9D8B030D-6E8A-4147-A177-3AD203B41FA5}">
                      <a16:colId xmlns:a16="http://schemas.microsoft.com/office/drawing/2014/main" val="857671101"/>
                    </a:ext>
                  </a:extLst>
                </a:gridCol>
                <a:gridCol w="1509640">
                  <a:extLst>
                    <a:ext uri="{9D8B030D-6E8A-4147-A177-3AD203B41FA5}">
                      <a16:colId xmlns:a16="http://schemas.microsoft.com/office/drawing/2014/main" val="3877574675"/>
                    </a:ext>
                  </a:extLst>
                </a:gridCol>
                <a:gridCol w="2640789">
                  <a:extLst>
                    <a:ext uri="{9D8B030D-6E8A-4147-A177-3AD203B41FA5}">
                      <a16:colId xmlns:a16="http://schemas.microsoft.com/office/drawing/2014/main" val="2837690632"/>
                    </a:ext>
                  </a:extLst>
                </a:gridCol>
                <a:gridCol w="1672727">
                  <a:extLst>
                    <a:ext uri="{9D8B030D-6E8A-4147-A177-3AD203B41FA5}">
                      <a16:colId xmlns:a16="http://schemas.microsoft.com/office/drawing/2014/main" val="1915705895"/>
                    </a:ext>
                  </a:extLst>
                </a:gridCol>
                <a:gridCol w="5228492">
                  <a:extLst>
                    <a:ext uri="{9D8B030D-6E8A-4147-A177-3AD203B41FA5}">
                      <a16:colId xmlns:a16="http://schemas.microsoft.com/office/drawing/2014/main" val="560238257"/>
                    </a:ext>
                  </a:extLst>
                </a:gridCol>
                <a:gridCol w="5087815">
                  <a:extLst>
                    <a:ext uri="{9D8B030D-6E8A-4147-A177-3AD203B41FA5}">
                      <a16:colId xmlns:a16="http://schemas.microsoft.com/office/drawing/2014/main" val="3879920573"/>
                    </a:ext>
                  </a:extLst>
                </a:gridCol>
                <a:gridCol w="4947139">
                  <a:extLst>
                    <a:ext uri="{9D8B030D-6E8A-4147-A177-3AD203B41FA5}">
                      <a16:colId xmlns:a16="http://schemas.microsoft.com/office/drawing/2014/main" val="2441548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65632180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1661987972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1748535855"/>
                    </a:ext>
                  </a:extLst>
                </a:gridCol>
                <a:gridCol w="2196575">
                  <a:extLst>
                    <a:ext uri="{9D8B030D-6E8A-4147-A177-3AD203B41FA5}">
                      <a16:colId xmlns:a16="http://schemas.microsoft.com/office/drawing/2014/main" val="379897188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ID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Gene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Variant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Inheritance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Patient Phenotypes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OMIM Disorders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TGen Recommendations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CADD*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gnomAD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Allele Frequency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ClinVar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Previous Literature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592187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 dirty="0">
                          <a:effectLst/>
                          <a:latin typeface="Century Gothic" panose="020B0502020202020204" pitchFamily="34" charset="0"/>
                        </a:rPr>
                        <a:t>DYNC1H1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c.4580delinsCC, p.L1527Pfs*9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Het </a:t>
                      </a:r>
                      <a:r>
                        <a:rPr lang="en-US" sz="1600" i="1" u="none" strike="noStrike" dirty="0">
                          <a:effectLst/>
                          <a:latin typeface="Century Gothic" panose="020B0502020202020204" pitchFamily="34" charset="0"/>
                        </a:rPr>
                        <a:t>de novo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Global developmental delay, ID, Seizures, Cerebral hemorrhage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Autosomal dominant Charcot-Marie-Tooth disease type 2O (CMT2O) (614228); Autosomal dominant spinal muscular atrophy with lower extremity predominance (158600); Complex cortical dysplasia with other brain malformations-13 (CDCBM13)(614563)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Referred family to support group, research, discussed recurrence risk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8215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 dirty="0">
                          <a:effectLst/>
                          <a:latin typeface="Century Gothic" panose="020B0502020202020204" pitchFamily="34" charset="0"/>
                        </a:rPr>
                        <a:t>TCF4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c.923-2 A&gt;G, splice acceptor variant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Het </a:t>
                      </a:r>
                      <a:r>
                        <a:rPr lang="en-US" sz="1600" i="1" u="none" strike="noStrike" dirty="0">
                          <a:effectLst/>
                          <a:latin typeface="Century Gothic" panose="020B0502020202020204" pitchFamily="34" charset="0"/>
                        </a:rPr>
                        <a:t>de novo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Global developmental delay, Nonverbal, Hypotonia, Short stature, Happy demeanor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Pitt-Hopkins syndrome (PHS) (610954)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Referred family to the support group and registry at the Pitt Hopkins Research Foundation, gene therapy and therapeutic drug research, discussed recurrence risk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Pathogenic (656789)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PMID: 19235238, 31440721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240528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chrX terminal del/dup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Terminal deletion 1.45 Mb Xp22.33 and terminal duplication 15.1 Mb Xq27.1 to Xq28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Het </a:t>
                      </a:r>
                      <a:r>
                        <a:rPr lang="en-US" sz="1600" i="1" u="none" strike="noStrike" dirty="0">
                          <a:effectLst/>
                          <a:latin typeface="Century Gothic" panose="020B0502020202020204" pitchFamily="34" charset="0"/>
                        </a:rPr>
                        <a:t>de novo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Developmental delay, Microcephaly, Hypotonia, Hypoplasia of corpus callosum, High pain tolerance, Seizures, Hypothyroidism, Facial dysmorphism,  Cryptorchidism and 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Micropenis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ChrX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del: Includes 10 genes (1458 kb), SHOX (SHOX deficiency disorders: 249700, 127300, 300582) and CSF2RA (Pulmonary surfactant metabolism dysfunction-4 (SMDP4):300770); 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ChrX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dup: Includes 130 genes (15143 kb), MECP2 (MECP2 Duplication syndrome: 300260)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Provided resources from Unique, recommendations of FISH studies in at least mother but also proband's siblings to determine if mother has a pericentric inversion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PMID: 26236399, 15309625, 3474636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437949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>
                          <a:effectLst/>
                          <a:latin typeface="Century Gothic" panose="020B0502020202020204" pitchFamily="34" charset="0"/>
                        </a:rPr>
                        <a:t>CFAP52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c.1162del p.S388Afs*21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Hom recessive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Global developmental delay, Hearing impairment, Dextrocardia, Transposition of the great arteries, Situs inversus 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totalis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Visceral heterotaxy-10 (HTX10)(</a:t>
                      </a:r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619607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Recommendations for creating social media support group, family planning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0.00007074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08488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>
                          <a:effectLst/>
                          <a:latin typeface="Century Gothic" panose="020B0502020202020204" pitchFamily="34" charset="0"/>
                        </a:rPr>
                        <a:t>PALB2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c.2257 C&gt;T, p.R753*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Het maternal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Incidental Finding: Risk for Hereditary Breast and Ovarian Cancer (HBOC)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Hereditary Breast and Ovarian Cancer (620442); Fanconi anemia of complementation group N (610832)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Counseled mother about risk for HBOC, recommendations for increased screening, risk reducing surgery, testing of family members; mother does not meet NCCN criteria for testing based on personal and family hx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0.00002386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Pathogenic (142403)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600" u="none" strike="noStrike" dirty="0">
                          <a:effectLst/>
                          <a:latin typeface="Century Gothic" panose="020B0502020202020204" pitchFamily="34" charset="0"/>
                        </a:rPr>
                        <a:t>PMID: 19264984, 19763884, 21618343, 25186627, 27276934, 28281021, 27783279</a:t>
                      </a:r>
                      <a:endParaRPr lang="nn-NO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74424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>
                          <a:effectLst/>
                          <a:latin typeface="Century Gothic" panose="020B0502020202020204" pitchFamily="34" charset="0"/>
                        </a:rPr>
                        <a:t>TOP3A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c.1685 G&gt;A, p.G562E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Hom recessive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Global developmental delay, Microcephaly, Short stature, Decreased body weight, Periventricular leukomalacia, Delayed gross motor development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Microcephaly, growth restriction, and increased sister chromatid exchange 2 (618097)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Recommended sister chromatid exchange studies, follow-up ECHO, discussion of "mitochondrial cocktail" with her healthcare team, discussed recurrence risk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0.00002388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43744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 dirty="0">
                          <a:effectLst/>
                          <a:latin typeface="Century Gothic" panose="020B0502020202020204" pitchFamily="34" charset="0"/>
                        </a:rPr>
                        <a:t>FANCE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Century Gothic" panose="020B0502020202020204" pitchFamily="34" charset="0"/>
                        </a:rPr>
                        <a:t>c.1111 C&gt;T, p.R371W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Hom recessive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Thrombocytopenia, VSD, Single kidney, Unilateral deafness, R Thumb abnormality, Short stature, Triangular face, Narrow nasal bridge, Learning delays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Fanconi anemia complementation group E (600901)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Referral to the Fanconi Anemia Research Fund and Family Support Group, discussion of hematopoietic cell transplant, cancer surveillance, family planning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0.0001167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Pathogenic (566449)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PMID: 17924555, 22778927, 33942288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0557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D1A8F767-99E8-7CFF-5971-9793A0F293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87" t="17939" r="15366" b="12768"/>
          <a:stretch/>
        </p:blipFill>
        <p:spPr>
          <a:xfrm>
            <a:off x="29236667" y="39055038"/>
            <a:ext cx="1023827" cy="1037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CC429-CD27-629D-524E-766A4FC425DC}"/>
              </a:ext>
            </a:extLst>
          </p:cNvPr>
          <p:cNvSpPr/>
          <p:nvPr/>
        </p:nvSpPr>
        <p:spPr>
          <a:xfrm>
            <a:off x="15563060" y="32158444"/>
            <a:ext cx="13627402" cy="10058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Century Gothic" panose="020B0502020202020204" pitchFamily="34" charset="0"/>
              </a:rPr>
              <a:t>Conclusions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F8501-EAE8-64F8-408D-DE2FCFDFC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51" y="37922084"/>
            <a:ext cx="1749779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F9A0E-421A-0250-6EF1-E5851A7976B8}"/>
              </a:ext>
            </a:extLst>
          </p:cNvPr>
          <p:cNvSpPr txBox="1"/>
          <p:nvPr/>
        </p:nvSpPr>
        <p:spPr>
          <a:xfrm>
            <a:off x="22822812" y="30960984"/>
            <a:ext cx="562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*CADD = Combined Annotation Dependent Depletion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B41693-08A8-A532-2E03-BCC5AE29D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6478" y="13477553"/>
            <a:ext cx="9216643" cy="3931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118AD3-634B-FC28-D40B-1EBBD336AE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3717" y="13482032"/>
            <a:ext cx="7668554" cy="3931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EB493B-C567-F4B0-C071-A8B13A3C1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3863" y="17739744"/>
            <a:ext cx="7961909" cy="3931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4C4711-A803-1B89-E10D-54979B9219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732" y="17736980"/>
            <a:ext cx="9523250" cy="39319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A661438-A7D7-3ADA-161C-49DDAF359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30654" y="17810758"/>
            <a:ext cx="8891617" cy="3931920"/>
          </a:xfrm>
          <a:prstGeom prst="rect">
            <a:avLst/>
          </a:prstGeom>
        </p:spPr>
      </p:pic>
      <p:pic>
        <p:nvPicPr>
          <p:cNvPr id="44" name="Picture 4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DE71A12-DA75-B8EB-5516-36A1A10F95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9" y="31318657"/>
            <a:ext cx="14190111" cy="5861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2DA6E6-CB58-0522-3C01-22D74C7D90C1}"/>
              </a:ext>
            </a:extLst>
          </p:cNvPr>
          <p:cNvSpPr txBox="1"/>
          <p:nvPr/>
        </p:nvSpPr>
        <p:spPr>
          <a:xfrm>
            <a:off x="2109567" y="21568458"/>
            <a:ext cx="7695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Homozygous missense variant in </a:t>
            </a:r>
            <a:r>
              <a:rPr lang="en-US" sz="1600" i="1" dirty="0"/>
              <a:t>TOP3A</a:t>
            </a:r>
            <a:r>
              <a:rPr lang="en-US" sz="1600" dirty="0"/>
              <a:t>.  Both parents are carriers of the same rare variant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FCFD16-5611-E8CA-AAEF-80E56ECEC053}"/>
              </a:ext>
            </a:extLst>
          </p:cNvPr>
          <p:cNvSpPr txBox="1"/>
          <p:nvPr/>
        </p:nvSpPr>
        <p:spPr>
          <a:xfrm>
            <a:off x="11803336" y="21568458"/>
            <a:ext cx="728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Homozygous frameshift in </a:t>
            </a:r>
            <a:r>
              <a:rPr lang="en-US" sz="1600" i="1" dirty="0"/>
              <a:t>CFAP52</a:t>
            </a:r>
            <a:r>
              <a:rPr lang="en-US" sz="1600" dirty="0"/>
              <a:t>.  Both parents are carriers of the same rare variant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04E873-43C2-F5CD-1C50-39B9E7B4D400}"/>
              </a:ext>
            </a:extLst>
          </p:cNvPr>
          <p:cNvSpPr txBox="1"/>
          <p:nvPr/>
        </p:nvSpPr>
        <p:spPr>
          <a:xfrm>
            <a:off x="21083722" y="21635196"/>
            <a:ext cx="7529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Homozygous missense variant </a:t>
            </a:r>
            <a:r>
              <a:rPr lang="en-US" sz="1600" i="1" dirty="0"/>
              <a:t>FANCE</a:t>
            </a:r>
            <a:r>
              <a:rPr lang="en-US" sz="1600" dirty="0"/>
              <a:t>.  Both parents are carriers of the same rare variant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9965D-B0D0-75DA-8461-96155A47083D}"/>
              </a:ext>
            </a:extLst>
          </p:cNvPr>
          <p:cNvSpPr txBox="1"/>
          <p:nvPr/>
        </p:nvSpPr>
        <p:spPr>
          <a:xfrm>
            <a:off x="23661944" y="17283371"/>
            <a:ext cx="3452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De novo </a:t>
            </a:r>
            <a:r>
              <a:rPr lang="en-US" sz="1600" dirty="0"/>
              <a:t>splice-affecting variant in </a:t>
            </a:r>
            <a:r>
              <a:rPr lang="en-US" sz="1600" i="1" dirty="0"/>
              <a:t>TCF4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1CC4E-3A1A-F275-7522-722BC8BF1AA5}"/>
              </a:ext>
            </a:extLst>
          </p:cNvPr>
          <p:cNvSpPr txBox="1"/>
          <p:nvPr/>
        </p:nvSpPr>
        <p:spPr>
          <a:xfrm>
            <a:off x="13927260" y="17283554"/>
            <a:ext cx="3271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De novo </a:t>
            </a:r>
            <a:r>
              <a:rPr lang="en-US" sz="1600" dirty="0"/>
              <a:t>frameshift indel in </a:t>
            </a:r>
            <a:r>
              <a:rPr lang="en-US" sz="1600" i="1" dirty="0"/>
              <a:t>DYNC1H1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EE18E1-9616-AA1F-50AB-CCA4187A6AA0}"/>
              </a:ext>
            </a:extLst>
          </p:cNvPr>
          <p:cNvSpPr txBox="1"/>
          <p:nvPr/>
        </p:nvSpPr>
        <p:spPr>
          <a:xfrm>
            <a:off x="3744861" y="36915374"/>
            <a:ext cx="845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(A) Coverage of </a:t>
            </a:r>
            <a:r>
              <a:rPr lang="en-US" sz="1600" i="1" dirty="0" err="1"/>
              <a:t>ChrX</a:t>
            </a:r>
            <a:r>
              <a:rPr lang="en-US" sz="1600" i="1" dirty="0"/>
              <a:t> showing de novo deletion in the PAR1 region and a de novo duplication near the end of the chromosome in the proband.   (B) SVVIZ display showing the junction between the early part of the chromosome and the duplication.</a:t>
            </a:r>
          </a:p>
        </p:txBody>
      </p:sp>
    </p:spTree>
    <p:extLst>
      <p:ext uri="{BB962C8B-B14F-4D97-AF65-F5344CB8AC3E}">
        <p14:creationId xmlns:p14="http://schemas.microsoft.com/office/powerpoint/2010/main" val="220207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10496</TotalTime>
  <Words>1003</Words>
  <Application>Microsoft Office PowerPoint</Application>
  <PresentationFormat>Custom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Semyon Kruglyak</cp:lastModifiedBy>
  <cp:revision>59</cp:revision>
  <dcterms:created xsi:type="dcterms:W3CDTF">2019-04-03T04:48:47Z</dcterms:created>
  <dcterms:modified xsi:type="dcterms:W3CDTF">2023-10-19T21:23:54Z</dcterms:modified>
</cp:coreProperties>
</file>